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wdp" ContentType="image/vnd.ms-photo"/>
  <Default Extension="gif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60" r:id="rId4"/>
    <p:sldId id="258" r:id="rId5"/>
    <p:sldId id="265" r:id="rId6"/>
    <p:sldId id="261" r:id="rId7"/>
    <p:sldId id="262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59" r:id="rId18"/>
    <p:sldId id="275" r:id="rId19"/>
    <p:sldId id="276" r:id="rId20"/>
    <p:sldId id="277" r:id="rId21"/>
    <p:sldId id="278" r:id="rId22"/>
    <p:sldId id="279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80FF"/>
    <a:srgbClr val="0000FF"/>
    <a:srgbClr val="FF6B6B"/>
    <a:srgbClr val="FF0000"/>
    <a:srgbClr val="CC66FF"/>
    <a:srgbClr val="8000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21" d="100"/>
          <a:sy n="121" d="100"/>
        </p:scale>
        <p:origin x="-1976" y="-4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1.png>
</file>

<file path=ppt/media/image22.png>
</file>

<file path=ppt/media/image23.jpg>
</file>

<file path=ppt/media/image24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7772400" cy="14700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470025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Dilyn Fullerton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Dilyn Fullerton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12/2/15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Dilyn Fullerton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0080F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6" Type="http://schemas.openxmlformats.org/officeDocument/2006/relationships/image" Target="../media/image3.png"/><Relationship Id="rId7" Type="http://schemas.microsoft.com/office/2007/relationships/hdphoto" Target="../media/hdphoto3.wdp"/><Relationship Id="rId8" Type="http://schemas.openxmlformats.org/officeDocument/2006/relationships/image" Target="../media/image4.png"/><Relationship Id="rId9" Type="http://schemas.microsoft.com/office/2007/relationships/hdphoto" Target="../media/hdphoto4.wdp"/><Relationship Id="rId10" Type="http://schemas.openxmlformats.org/officeDocument/2006/relationships/image" Target="../media/image5.png"/><Relationship Id="rId11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microsoft.com/office/2007/relationships/hdphoto" Target="../media/hdphoto2.wdp"/><Relationship Id="rId5" Type="http://schemas.openxmlformats.org/officeDocument/2006/relationships/image" Target="../media/image19.png"/><Relationship Id="rId6" Type="http://schemas.microsoft.com/office/2007/relationships/hdphoto" Target="../media/hdphoto8.wdp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microsoft.com/office/2007/relationships/hdphoto" Target="../media/hdphoto9.wdp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8.png"/><Relationship Id="rId5" Type="http://schemas.microsoft.com/office/2007/relationships/hdphoto" Target="../media/hdphoto6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microsoft.com/office/2007/relationships/hdphoto" Target="../media/hdphoto10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microsoft.com/office/2007/relationships/hdphoto" Target="../media/hdphoto11.wdp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plato.stanford.edu/entries/church-turing/" TargetMode="External"/><Relationship Id="rId4" Type="http://schemas.openxmlformats.org/officeDocument/2006/relationships/hyperlink" Target="http://plato.stanford.edu/entries/goedel-incompleteness/" TargetMode="External"/><Relationship Id="rId5" Type="http://schemas.openxmlformats.org/officeDocument/2006/relationships/hyperlink" Target="https://math.stanford.edu/~feferman/papers/deciding.pdf" TargetMode="External"/><Relationship Id="rId6" Type="http://schemas.openxmlformats.org/officeDocument/2006/relationships/hyperlink" Target="http://www.philocomp.net/home/hilbert.htm" TargetMode="External"/><Relationship Id="rId7" Type="http://schemas.openxmlformats.org/officeDocument/2006/relationships/hyperlink" Target="http://www.philocomp.net/home/turing.htm" TargetMode="External"/><Relationship Id="rId8" Type="http://schemas.openxmlformats.org/officeDocument/2006/relationships/hyperlink" Target="http://www.dna.caltech.edu/courses/cs129/caltech_restricted/Turing_1936_IBID.pdf" TargetMode="External"/><Relationship Id="rId9" Type="http://schemas.openxmlformats.org/officeDocument/2006/relationships/hyperlink" Target="https://www.youtube.com/channel/UC9-y-6csu5WGm29I7JiwpnA" TargetMode="External"/><Relationship Id="rId10" Type="http://schemas.openxmlformats.org/officeDocument/2006/relationships/hyperlink" Target="https://youtu.be/GP21wU6R0-o?list=PLslgisHe5tBM8UTCt1f66oMkpmjCblzk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lato.stanford.edu/entries/turing-machin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microsoft.com/office/2007/relationships/hdphoto" Target="../media/hdphoto7.wdp"/><Relationship Id="rId5" Type="http://schemas.openxmlformats.org/officeDocument/2006/relationships/image" Target="../media/image7.png"/><Relationship Id="rId6" Type="http://schemas.microsoft.com/office/2007/relationships/hdphoto" Target="../media/hdphoto5.wdp"/><Relationship Id="rId7" Type="http://schemas.openxmlformats.org/officeDocument/2006/relationships/image" Target="../media/image8.png"/><Relationship Id="rId8" Type="http://schemas.microsoft.com/office/2007/relationships/hdphoto" Target="../media/hdphoto6.wdp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oedel.jp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926" b="100000" l="0" r="100000">
                        <a14:foregroundMark x1="66509" y1="28704" x2="67217" y2="57222"/>
                        <a14:foregroundMark x1="73113" y1="46852" x2="68160" y2="50185"/>
                        <a14:foregroundMark x1="70283" y1="80926" x2="77594" y2="87963"/>
                        <a14:foregroundMark x1="71934" y1="74815" x2="58726" y2="94259"/>
                        <a14:foregroundMark x1="66038" y1="93519" x2="83491" y2="90556"/>
                        <a14:foregroundMark x1="82783" y1="74815" x2="89151" y2="84630"/>
                        <a14:foregroundMark x1="89387" y1="77222" x2="91509" y2="83148"/>
                        <a14:foregroundMark x1="90566" y1="88519" x2="86321" y2="94259"/>
                        <a14:foregroundMark x1="91274" y1="77037" x2="91509" y2="80000"/>
                        <a14:foregroundMark x1="78538" y1="45556" x2="76887" y2="51481"/>
                        <a14:foregroundMark x1="76651" y1="53148" x2="76651" y2="53148"/>
                        <a14:backgroundMark x1="97170" y1="83519" x2="96934" y2="93148"/>
                      </a14:backgroundRemoval>
                    </a14:imgEffect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4897"/>
          <a:stretch/>
        </p:blipFill>
        <p:spPr>
          <a:xfrm flipH="1">
            <a:off x="2324234" y="4885660"/>
            <a:ext cx="2111215" cy="2019375"/>
          </a:xfrm>
          <a:prstGeom prst="rect">
            <a:avLst/>
          </a:prstGeom>
          <a:ln>
            <a:noFill/>
          </a:ln>
          <a:effectLst>
            <a:softEdge rad="50800"/>
          </a:effectLst>
        </p:spPr>
      </p:pic>
      <p:pic>
        <p:nvPicPr>
          <p:cNvPr id="10" name="Picture 9" descr="church.jpg"/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074" b="100000" l="0" r="89910">
                        <a14:foregroundMark x1="53614" y1="63364" x2="55422" y2="76613"/>
                        <a14:foregroundMark x1="59789" y1="58641" x2="61295" y2="74424"/>
                        <a14:foregroundMark x1="22741" y1="57949" x2="21235" y2="81912"/>
                        <a14:foregroundMark x1="46084" y1="40207" x2="45633" y2="14516"/>
                        <a14:foregroundMark x1="28916" y1="7719" x2="35843" y2="5300"/>
                        <a14:foregroundMark x1="24096" y1="10829" x2="27410" y2="10484"/>
                        <a14:foregroundMark x1="21687" y1="30530" x2="22139" y2="22235"/>
                        <a14:backgroundMark x1="8434" y1="21659" x2="6175" y2="45737"/>
                      </a14:backgroundRemoval>
                    </a14:imgEffect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346"/>
          <a:stretch/>
        </p:blipFill>
        <p:spPr>
          <a:xfrm flipH="1">
            <a:off x="3482969" y="4139239"/>
            <a:ext cx="2617701" cy="2417724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222" y="236707"/>
            <a:ext cx="7772400" cy="1470025"/>
          </a:xfrm>
        </p:spPr>
        <p:txBody>
          <a:bodyPr/>
          <a:lstStyle/>
          <a:p>
            <a:r>
              <a:rPr lang="en-US" dirty="0"/>
              <a:t>THE TURING MACHINE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2569" y="1366219"/>
            <a:ext cx="5818101" cy="1752600"/>
          </a:xfrm>
        </p:spPr>
        <p:txBody>
          <a:bodyPr/>
          <a:lstStyle/>
          <a:p>
            <a:r>
              <a:rPr lang="en-US" dirty="0"/>
              <a:t>Constraints on Computation and </a:t>
            </a:r>
            <a:r>
              <a:rPr lang="en-US" dirty="0" smtClean="0"/>
              <a:t>the Decidability </a:t>
            </a:r>
            <a:r>
              <a:rPr lang="en-US" dirty="0"/>
              <a:t>of Mathematics</a:t>
            </a:r>
          </a:p>
          <a:p>
            <a:endParaRPr lang="en-US" dirty="0"/>
          </a:p>
        </p:txBody>
      </p:sp>
      <p:pic>
        <p:nvPicPr>
          <p:cNvPr id="4" name="Picture 3" descr="alan-turing.jpg"/>
          <p:cNvPicPr>
            <a:picLocks noChangeAspect="1"/>
          </p:cNvPicPr>
          <p:nvPr/>
        </p:nvPicPr>
        <p:blipFill rotWithShape="1"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0000" r="100000">
                        <a14:foregroundMark x1="60156" y1="93889" x2="61484" y2="96806"/>
                        <a14:foregroundMark x1="59453" y1="4583" x2="60625" y2="4583"/>
                        <a14:backgroundMark x1="93203" y1="64722" x2="90859" y2="2778"/>
                        <a14:backgroundMark x1="74531" y1="694" x2="74531" y2="694"/>
                        <a14:backgroundMark x1="65703" y1="694" x2="65703" y2="694"/>
                      </a14:backgroundRemoval>
                    </a14:imgEffect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286"/>
          <a:stretch/>
        </p:blipFill>
        <p:spPr>
          <a:xfrm>
            <a:off x="3913481" y="1125672"/>
            <a:ext cx="6939885" cy="5851407"/>
          </a:xfrm>
          <a:prstGeom prst="rect">
            <a:avLst/>
          </a:prstGeom>
          <a:ln>
            <a:noFill/>
          </a:ln>
          <a:effectLst>
            <a:softEdge rad="76200"/>
          </a:effectLst>
        </p:spPr>
      </p:pic>
      <p:pic>
        <p:nvPicPr>
          <p:cNvPr id="5" name="Picture 4" descr="david-hilbert-3.jpg"/>
          <p:cNvPicPr>
            <a:picLocks noChangeAspect="1"/>
          </p:cNvPicPr>
          <p:nvPr/>
        </p:nvPicPr>
        <p:blipFill>
          <a:blip r:embed="rId8">
            <a:alphaModFix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200" b="100000" l="7167" r="91500">
                        <a14:foregroundMark x1="48556" y1="11000" x2="48444" y2="34067"/>
                        <a14:foregroundMark x1="41222" y1="31933" x2="44833" y2="36133"/>
                        <a14:foregroundMark x1="55111" y1="22400" x2="55944" y2="22400"/>
                        <a14:foregroundMark x1="59222" y1="23067" x2="59222" y2="24533"/>
                        <a14:foregroundMark x1="59667" y1="22800" x2="58889" y2="23667"/>
                        <a14:foregroundMark x1="38500" y1="40333" x2="43778" y2="48600"/>
                        <a14:foregroundMark x1="36167" y1="36533" x2="36778" y2="42733"/>
                        <a14:foregroundMark x1="43556" y1="49733" x2="46722" y2="51867"/>
                        <a14:foregroundMark x1="54667" y1="43600" x2="51611" y2="52267"/>
                        <a14:foregroundMark x1="31722" y1="43600" x2="29778" y2="58467"/>
                        <a14:foregroundMark x1="59111" y1="24933" x2="58611" y2="25467"/>
                        <a14:backgroundMark x1="9167" y1="51467" x2="13167" y2="51267"/>
                        <a14:backgroundMark x1="72778" y1="46533" x2="73000" y2="49333"/>
                        <a14:backgroundMark x1="23556" y1="98133" x2="33278" y2="99267"/>
                        <a14:backgroundMark x1="12778" y1="97867" x2="13722" y2="97867"/>
                      </a14:backgroundRemoval>
                    </a14:imgEffect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4591" y="4023780"/>
            <a:ext cx="4456119" cy="371343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384859" y="3215538"/>
            <a:ext cx="97503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Courier"/>
                <a:cs typeface="Courier"/>
              </a:rPr>
              <a:t>1|0|1| |0|1| |0|1|1| |1|1|0| |1|0| |1|0|1|0| |1|0|1| |0|1| |0|1|0</a:t>
            </a:r>
            <a:r>
              <a:rPr lang="en-US" sz="1100" dirty="0" smtClean="0">
                <a:solidFill>
                  <a:srgbClr val="0080FF"/>
                </a:solidFill>
                <a:latin typeface="Courier"/>
                <a:cs typeface="Courier"/>
              </a:rPr>
              <a:t>|1|</a:t>
            </a:r>
            <a:r>
              <a:rPr lang="en-US" sz="1100" dirty="0" smtClean="0">
                <a:latin typeface="Courier"/>
                <a:cs typeface="Courier"/>
              </a:rPr>
              <a:t> |0|1|0| |0|1|0|0|1| |0|1| |0|1|0| |0|1| |1|0</a:t>
            </a:r>
            <a:endParaRPr lang="en-US" sz="1100" dirty="0">
              <a:latin typeface="Courier"/>
              <a:cs typeface="Courie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56864" y="3420706"/>
            <a:ext cx="2693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rgbClr val="0080FF"/>
                </a:solidFill>
                <a:latin typeface="Courier"/>
                <a:cs typeface="Courier"/>
              </a:rPr>
              <a:t>^</a:t>
            </a:r>
            <a:endParaRPr lang="en-US" sz="1100" dirty="0">
              <a:solidFill>
                <a:srgbClr val="0080FF"/>
              </a:solidFill>
              <a:latin typeface="Courier"/>
              <a:cs typeface="Courier"/>
            </a:endParaRPr>
          </a:p>
        </p:txBody>
      </p:sp>
      <p:pic>
        <p:nvPicPr>
          <p:cNvPr id="15" name="Picture 14" descr="alan-turing.jpg"/>
          <p:cNvPicPr>
            <a:picLocks noChangeAspect="1"/>
          </p:cNvPicPr>
          <p:nvPr/>
        </p:nvPicPr>
        <p:blipFill rotWithShape="1">
          <a:blip r:embed="rId10">
            <a:alphaModFix/>
            <a:duotone>
              <a:prstClr val="black"/>
              <a:srgbClr val="0080FF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6667" b="47917" l="61875" r="71016">
                        <a14:foregroundMark x1="65313" y1="41944" x2="65781" y2="41806"/>
                        <a14:foregroundMark x1="65469" y1="43056" x2="66406" y2="43472"/>
                        <a14:backgroundMark x1="93203" y1="64722" x2="90859" y2="2778"/>
                        <a14:backgroundMark x1="74531" y1="694" x2="74531" y2="694"/>
                        <a14:backgroundMark x1="65703" y1="694" x2="65703" y2="694"/>
                        <a14:backgroundMark x1="64219" y1="40000" x2="67188" y2="39861"/>
                      </a14:backgroundRemoval>
                    </a14:imgEffect>
                    <a14:imgEffect>
                      <a14:saturation sat="174000"/>
                    </a14:imgEffect>
                    <a14:imgEffect>
                      <a14:brightnessContrast bright="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514" t="37986" r="29625" b="52805"/>
          <a:stretch/>
        </p:blipFill>
        <p:spPr>
          <a:xfrm>
            <a:off x="6954575" y="3354198"/>
            <a:ext cx="817825" cy="538826"/>
          </a:xfrm>
          <a:prstGeom prst="rect">
            <a:avLst/>
          </a:prstGeom>
          <a:ln>
            <a:noFill/>
          </a:ln>
          <a:effectLst>
            <a:softEdge rad="50800"/>
          </a:effectLst>
        </p:spPr>
      </p:pic>
      <p:pic>
        <p:nvPicPr>
          <p:cNvPr id="16" name="Picture 15" descr="alan-turing.jpg"/>
          <p:cNvPicPr>
            <a:picLocks noChangeAspect="1"/>
          </p:cNvPicPr>
          <p:nvPr/>
        </p:nvPicPr>
        <p:blipFill rotWithShape="1">
          <a:blip r:embed="rId11">
            <a:duotone>
              <a:prstClr val="black"/>
              <a:srgbClr val="0080FF">
                <a:tint val="45000"/>
                <a:satMod val="40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6944" b="46806" l="51641" r="57656">
                        <a14:foregroundMark x1="60156" y1="93889" x2="61484" y2="96806"/>
                        <a14:foregroundMark x1="59453" y1="4583" x2="60625" y2="4583"/>
                        <a14:foregroundMark x1="54609" y1="41806" x2="55547" y2="43889"/>
                        <a14:foregroundMark x1="55547" y1="42500" x2="55547" y2="42500"/>
                        <a14:backgroundMark x1="93203" y1="64722" x2="90859" y2="2778"/>
                        <a14:backgroundMark x1="74531" y1="694" x2="74531" y2="694"/>
                        <a14:backgroundMark x1="65703" y1="694" x2="65703" y2="694"/>
                        <a14:backgroundMark x1="52734" y1="40000" x2="57578" y2="39583"/>
                        <a14:backgroundMark x1="55625" y1="41111" x2="55625" y2="41111"/>
                      </a14:backgroundRemoval>
                    </a14:imgEffect>
                    <a14:imgEffect>
                      <a14:saturation sat="174000"/>
                    </a14:imgEffect>
                    <a14:imgEffect>
                      <a14:brightnessContrast bright="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546" t="37582" r="42257" b="53436"/>
          <a:stretch/>
        </p:blipFill>
        <p:spPr>
          <a:xfrm>
            <a:off x="5778350" y="3328137"/>
            <a:ext cx="644639" cy="525557"/>
          </a:xfrm>
          <a:prstGeom prst="rect">
            <a:avLst/>
          </a:prstGeom>
          <a:ln>
            <a:noFill/>
          </a:ln>
          <a:effectLst>
            <a:softEdge rad="76200"/>
          </a:effectLst>
        </p:spPr>
      </p:pic>
      <p:sp>
        <p:nvSpPr>
          <p:cNvPr id="6" name="TextBox 5"/>
          <p:cNvSpPr txBox="1"/>
          <p:nvPr/>
        </p:nvSpPr>
        <p:spPr>
          <a:xfrm>
            <a:off x="282569" y="3708358"/>
            <a:ext cx="1967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  <a:r>
              <a:rPr lang="en-US" dirty="0" smtClean="0"/>
              <a:t>y Dilyn Fullerton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405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Negator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Given a 0…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457200" y="2860666"/>
            <a:ext cx="4038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Given a 1…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6" name="Picture 5" descr="negator_output_0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" r="2629" b="29088"/>
          <a:stretch/>
        </p:blipFill>
        <p:spPr>
          <a:xfrm>
            <a:off x="457200" y="2220518"/>
            <a:ext cx="7302475" cy="531342"/>
          </a:xfrm>
          <a:prstGeom prst="rect">
            <a:avLst/>
          </a:prstGeom>
        </p:spPr>
      </p:pic>
      <p:pic>
        <p:nvPicPr>
          <p:cNvPr id="7" name="Picture 6" descr="negator_output_1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" t="1" b="33173"/>
          <a:stretch/>
        </p:blipFill>
        <p:spPr>
          <a:xfrm>
            <a:off x="457200" y="3423364"/>
            <a:ext cx="7302475" cy="2622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54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318654" y="2659465"/>
            <a:ext cx="4368146" cy="11366799"/>
            <a:chOff x="4318654" y="2659465"/>
            <a:chExt cx="4368146" cy="11366799"/>
          </a:xfrm>
        </p:grpSpPr>
        <p:pic>
          <p:nvPicPr>
            <p:cNvPr id="5" name="Picture 4" descr="binary_copy_def.tiff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392" t="30301" r="2493"/>
            <a:stretch/>
          </p:blipFill>
          <p:spPr>
            <a:xfrm>
              <a:off x="4318654" y="2659465"/>
              <a:ext cx="4368146" cy="4779963"/>
            </a:xfrm>
            <a:prstGeom prst="rect">
              <a:avLst/>
            </a:prstGeom>
          </p:spPr>
        </p:pic>
        <p:pic>
          <p:nvPicPr>
            <p:cNvPr id="6" name="Picture 5" descr="binary_copy_def2.tiff"/>
            <p:cNvPicPr>
              <a:picLocks noChangeAspect="1"/>
            </p:cNvPicPr>
            <p:nvPr/>
          </p:nvPicPr>
          <p:blipFill rotWithShape="1">
            <a:blip r:embed="rId4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62" t="3648" r="10032"/>
            <a:stretch/>
          </p:blipFill>
          <p:spPr>
            <a:xfrm>
              <a:off x="4318655" y="7418436"/>
              <a:ext cx="4368145" cy="6607828"/>
            </a:xfrm>
            <a:prstGeom prst="rect">
              <a:avLst/>
            </a:prstGeom>
          </p:spPr>
        </p:pic>
      </p:grpSp>
      <p:sp>
        <p:nvSpPr>
          <p:cNvPr id="12" name="Rectangle 11"/>
          <p:cNvSpPr/>
          <p:nvPr/>
        </p:nvSpPr>
        <p:spPr>
          <a:xfrm>
            <a:off x="0" y="0"/>
            <a:ext cx="9144000" cy="2659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Binary copy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Copies a binary number</a:t>
            </a:r>
            <a:endParaRPr lang="en-US" dirty="0"/>
          </a:p>
        </p:txBody>
      </p:sp>
      <p:pic>
        <p:nvPicPr>
          <p:cNvPr id="9" name="Picture 8" descr="binary_copy_def.tiff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3" r="32899" b="69470"/>
          <a:stretch/>
        </p:blipFill>
        <p:spPr>
          <a:xfrm>
            <a:off x="407708" y="2659465"/>
            <a:ext cx="2843492" cy="209374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7956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8954E-6 1.38953E-6 L -0.00018 -1.1479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574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inary_copy_output.tiff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4" r="2918"/>
          <a:stretch/>
        </p:blipFill>
        <p:spPr>
          <a:xfrm>
            <a:off x="457200" y="2193720"/>
            <a:ext cx="8229600" cy="1032155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21937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Binary copy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2437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7141E-6 -4.40019E-7 L -3.67141E-6 -0.96109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80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Turing Machines are fundamental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An algorithm is computable if there is a Turing Machine that can decide it in finite time.</a:t>
            </a:r>
            <a:endParaRPr lang="en-US" dirty="0"/>
          </a:p>
        </p:txBody>
      </p:sp>
      <p:sp>
        <p:nvSpPr>
          <p:cNvPr id="5" name="Rectangular Callout 4"/>
          <p:cNvSpPr/>
          <p:nvPr/>
        </p:nvSpPr>
        <p:spPr>
          <a:xfrm>
            <a:off x="2803712" y="4424178"/>
            <a:ext cx="3482952" cy="640270"/>
          </a:xfrm>
          <a:prstGeom prst="wedgeRectCallout">
            <a:avLst>
              <a:gd name="adj1" fmla="val -72036"/>
              <a:gd name="adj2" fmla="val 12121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My machine can compute anything that is computable!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6383957" y="3401336"/>
            <a:ext cx="2617701" cy="3456664"/>
            <a:chOff x="6383957" y="3401336"/>
            <a:chExt cx="2617701" cy="3456664"/>
          </a:xfrm>
        </p:grpSpPr>
        <p:pic>
          <p:nvPicPr>
            <p:cNvPr id="6" name="Picture 5" descr="church.jpg"/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074" b="62788" l="0" r="89910">
                          <a14:foregroundMark x1="46084" y1="40207" x2="45633" y2="14516"/>
                          <a14:foregroundMark x1="28916" y1="7719" x2="35843" y2="5300"/>
                          <a14:foregroundMark x1="24096" y1="10829" x2="27410" y2="10484"/>
                          <a14:foregroundMark x1="21687" y1="30530" x2="22139" y2="22235"/>
                          <a14:foregroundMark x1="59488" y1="7604" x2="43072" y2="7258"/>
                          <a14:foregroundMark x1="65512" y1="10599" x2="62651" y2="7258"/>
                          <a14:foregroundMark x1="54970" y1="58525" x2="51054" y2="59101"/>
                          <a14:backgroundMark x1="8434" y1="21659" x2="6175" y2="45737"/>
                          <a14:backgroundMark x1="14608" y1="9101" x2="7681" y2="19470"/>
                          <a14:backgroundMark x1="22139" y1="5760" x2="10542" y2="5760"/>
                          <a14:backgroundMark x1="45482" y1="58756" x2="39458" y2="58180"/>
                          <a14:backgroundMark x1="39006" y1="56682" x2="35843" y2="5391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346"/>
            <a:stretch/>
          </p:blipFill>
          <p:spPr>
            <a:xfrm flipH="1">
              <a:off x="6383957" y="3401336"/>
              <a:ext cx="2617701" cy="2417724"/>
            </a:xfrm>
            <a:prstGeom prst="rect">
              <a:avLst/>
            </a:prstGeom>
            <a:effectLst>
              <a:softEdge rad="38100"/>
            </a:effectLst>
          </p:spPr>
        </p:pic>
        <p:cxnSp>
          <p:nvCxnSpPr>
            <p:cNvPr id="15" name="Straight Connector 14"/>
            <p:cNvCxnSpPr/>
            <p:nvPr/>
          </p:nvCxnSpPr>
          <p:spPr>
            <a:xfrm>
              <a:off x="7881944" y="5332105"/>
              <a:ext cx="41981" cy="152589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7881944" y="5584015"/>
              <a:ext cx="493278" cy="102167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7493620" y="5584015"/>
              <a:ext cx="388324" cy="4198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 flipV="1">
              <a:off x="6811427" y="5720467"/>
              <a:ext cx="682193" cy="2833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-111020" y="3653645"/>
            <a:ext cx="2914732" cy="3204355"/>
            <a:chOff x="-111020" y="3653645"/>
            <a:chExt cx="2914732" cy="3204355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1122993" y="5940883"/>
              <a:ext cx="0" cy="91711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122993" y="5819060"/>
              <a:ext cx="1248937" cy="60878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 flipV="1">
              <a:off x="272877" y="5819060"/>
              <a:ext cx="850116" cy="60878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" name="Picture 3" descr="AlanTuring.jpg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538" b="90000" l="9937" r="89958">
                          <a14:foregroundMark x1="60042" y1="24423" x2="67230" y2="28365"/>
                          <a14:backgroundMark x1="29387" y1="72981" x2="32981" y2="82788"/>
                          <a14:backgroundMark x1="46723" y1="76538" x2="46723" y2="77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1020" y="3653645"/>
              <a:ext cx="2914732" cy="3204355"/>
            </a:xfrm>
            <a:prstGeom prst="rect">
              <a:avLst/>
            </a:prstGeom>
          </p:spPr>
        </p:pic>
      </p:grpSp>
      <p:sp>
        <p:nvSpPr>
          <p:cNvPr id="22" name="Rectangular Callout 21"/>
          <p:cNvSpPr/>
          <p:nvPr/>
        </p:nvSpPr>
        <p:spPr>
          <a:xfrm>
            <a:off x="2803712" y="5819059"/>
            <a:ext cx="3482952" cy="688627"/>
          </a:xfrm>
          <a:prstGeom prst="wedgeRectCallout">
            <a:avLst>
              <a:gd name="adj1" fmla="val 68361"/>
              <a:gd name="adj2" fmla="val -10909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His machine can compute anything that is computable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665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Decidability revisited</a:t>
            </a:r>
            <a:endParaRPr lang="en-US" dirty="0"/>
          </a:p>
        </p:txBody>
      </p:sp>
      <p:pic>
        <p:nvPicPr>
          <p:cNvPr id="4" name="Picture 3" descr="definitions.pdf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FFFFFF">
                <a:tint val="45000"/>
                <a:satMod val="400000"/>
              </a:srgbClr>
            </a:duotone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50" t="29922" r="19538" b="63038"/>
          <a:stretch/>
        </p:blipFill>
        <p:spPr>
          <a:xfrm>
            <a:off x="457200" y="1731883"/>
            <a:ext cx="8229601" cy="125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79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Universal Turing Machines and the Halting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</a:t>
            </a:r>
            <a:r>
              <a:rPr lang="en-US" i="1" dirty="0" smtClean="0"/>
              <a:t>Universal Turing Machine </a:t>
            </a:r>
            <a:r>
              <a:rPr lang="en-US" dirty="0" smtClean="0"/>
              <a:t>is a Turing Machine that takes another Turing Machine as input</a:t>
            </a:r>
          </a:p>
          <a:p>
            <a:r>
              <a:rPr lang="en-US" i="1" dirty="0" smtClean="0"/>
              <a:t>Halting Problem</a:t>
            </a:r>
            <a:r>
              <a:rPr lang="en-US" dirty="0" smtClean="0"/>
              <a:t>: Could there be a UTM that takes an arbitrary Turing Machine and its input and determines whether that machine would halt?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72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Decidability of the Halting Problem (proof sketch)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351466" y="2195413"/>
            <a:ext cx="1476582" cy="2073850"/>
          </a:xfrm>
          <a:prstGeom prst="rect">
            <a:avLst/>
          </a:prstGeom>
          <a:noFill/>
          <a:ln w="38100" cmpd="sng">
            <a:solidFill>
              <a:srgbClr val="FFFFFF"/>
            </a:solidFill>
          </a:ln>
          <a:effectLst>
            <a:innerShdw blurRad="63500" dist="50800" dir="13500000">
              <a:srgbClr val="FFFFFF">
                <a:alpha val="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4828049" y="3232338"/>
            <a:ext cx="485280" cy="0"/>
          </a:xfrm>
          <a:prstGeom prst="line">
            <a:avLst/>
          </a:prstGeom>
          <a:ln w="38100" cmpd="sng">
            <a:solidFill>
              <a:srgbClr val="FFFFFF"/>
            </a:solidFill>
            <a:tailEnd type="none"/>
          </a:ln>
          <a:effectLst>
            <a:innerShdw blurRad="63500" dist="50800" dir="13500000">
              <a:srgbClr val="FFFFFF">
                <a:alpha val="0"/>
              </a:srgb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2866185" y="2692307"/>
            <a:ext cx="485281" cy="1080062"/>
            <a:chOff x="3189111" y="2765778"/>
            <a:chExt cx="550333" cy="1224845"/>
          </a:xfrm>
          <a:effectLst>
            <a:innerShdw blurRad="63500" dist="50800" dir="13500000">
              <a:srgbClr val="FFFFFF">
                <a:alpha val="0"/>
              </a:srgbClr>
            </a:innerShdw>
          </a:effectLst>
        </p:grpSpPr>
        <p:cxnSp>
          <p:nvCxnSpPr>
            <p:cNvPr id="10" name="Straight Connector 9"/>
            <p:cNvCxnSpPr/>
            <p:nvPr/>
          </p:nvCxnSpPr>
          <p:spPr>
            <a:xfrm>
              <a:off x="3189111" y="2765778"/>
              <a:ext cx="550333" cy="0"/>
            </a:xfrm>
            <a:prstGeom prst="line">
              <a:avLst/>
            </a:prstGeom>
            <a:ln w="38100" cmpd="sng">
              <a:solidFill>
                <a:srgbClr val="FFFFFF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189111" y="3990623"/>
              <a:ext cx="550333" cy="0"/>
            </a:xfrm>
            <a:prstGeom prst="line">
              <a:avLst/>
            </a:prstGeom>
            <a:ln w="38100" cmpd="sng">
              <a:solidFill>
                <a:srgbClr val="FFFFFF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/>
          <p:cNvSpPr txBox="1"/>
          <p:nvPr/>
        </p:nvSpPr>
        <p:spPr>
          <a:xfrm>
            <a:off x="3352604" y="2196751"/>
            <a:ext cx="48102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97640" y="2507641"/>
            <a:ext cx="206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Turing Machine, </a:t>
            </a:r>
            <a:r>
              <a:rPr lang="en-US" dirty="0" smtClean="0">
                <a:solidFill>
                  <a:srgbClr val="DDDDDD"/>
                </a:solidFill>
              </a:rPr>
              <a:t>M</a:t>
            </a:r>
            <a:endParaRPr lang="en-US" dirty="0">
              <a:solidFill>
                <a:srgbClr val="DDDDDD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86293" y="3587703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 tape, </a:t>
            </a:r>
            <a:r>
              <a:rPr lang="en-US" dirty="0" smtClean="0">
                <a:solidFill>
                  <a:srgbClr val="DDDDDD"/>
                </a:solidFill>
              </a:rPr>
              <a:t>T</a:t>
            </a:r>
            <a:endParaRPr lang="en-US" dirty="0">
              <a:solidFill>
                <a:srgbClr val="DDDDDD"/>
              </a:solidFill>
            </a:endParaRPr>
          </a:p>
        </p:txBody>
      </p:sp>
      <p:sp>
        <p:nvSpPr>
          <p:cNvPr id="15" name="Right Brace 14"/>
          <p:cNvSpPr/>
          <p:nvPr/>
        </p:nvSpPr>
        <p:spPr>
          <a:xfrm rot="10800000">
            <a:off x="5321098" y="2196751"/>
            <a:ext cx="1007546" cy="2072512"/>
          </a:xfrm>
          <a:prstGeom prst="rightBrace">
            <a:avLst>
              <a:gd name="adj1" fmla="val 31252"/>
              <a:gd name="adj2" fmla="val 50506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5960154" y="2620293"/>
            <a:ext cx="2457049" cy="1224089"/>
            <a:chOff x="5960154" y="2389238"/>
            <a:chExt cx="2457049" cy="1224089"/>
          </a:xfrm>
        </p:grpSpPr>
        <p:sp>
          <p:nvSpPr>
            <p:cNvPr id="16" name="TextBox 15"/>
            <p:cNvSpPr txBox="1"/>
            <p:nvPr/>
          </p:nvSpPr>
          <p:spPr>
            <a:xfrm>
              <a:off x="5960154" y="2389238"/>
              <a:ext cx="24570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DDDDDD"/>
                  </a:solidFill>
                </a:rPr>
                <a:t>0</a:t>
              </a:r>
              <a:r>
                <a:rPr lang="en-US" dirty="0" smtClean="0"/>
                <a:t>, if M will loop forever given T 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960154" y="3243995"/>
              <a:ext cx="24570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DDDDDD"/>
                  </a:solidFill>
                </a:rPr>
                <a:t>1</a:t>
              </a:r>
              <a:r>
                <a:rPr lang="en-US" dirty="0" smtClean="0"/>
                <a:t>, if M will halt given T </a:t>
              </a:r>
              <a:endParaRPr lang="en-US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57200" y="5023446"/>
            <a:ext cx="440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 will always resolve the Halting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583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Decidability of the Halting Problem (proof sketch)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457200" y="1800343"/>
            <a:ext cx="7256820" cy="2863989"/>
            <a:chOff x="457200" y="1800343"/>
            <a:chExt cx="8229600" cy="3247908"/>
          </a:xfrm>
        </p:grpSpPr>
        <p:sp>
          <p:nvSpPr>
            <p:cNvPr id="13" name="Rectangle 12"/>
            <p:cNvSpPr/>
            <p:nvPr/>
          </p:nvSpPr>
          <p:spPr>
            <a:xfrm>
              <a:off x="1006593" y="1800343"/>
              <a:ext cx="7130814" cy="3247908"/>
            </a:xfrm>
            <a:prstGeom prst="rect">
              <a:avLst/>
            </a:prstGeom>
            <a:noFill/>
            <a:ln w="38100" cmpd="sng">
              <a:solidFill>
                <a:schemeClr val="accent1"/>
              </a:solidFill>
            </a:ln>
            <a:effectLst>
              <a:innerShdw blurRad="63500" dist="50800" dir="13500000">
                <a:srgbClr val="FFFFFF">
                  <a:alpha val="0"/>
                </a:srgb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3739444" y="2248372"/>
              <a:ext cx="1674519" cy="2351851"/>
            </a:xfrm>
            <a:prstGeom prst="rect">
              <a:avLst/>
            </a:prstGeom>
            <a:noFill/>
            <a:ln w="38100" cmpd="sng">
              <a:solidFill>
                <a:schemeClr val="accent5"/>
              </a:solidFill>
            </a:ln>
            <a:effectLst>
              <a:innerShdw blurRad="63500" dist="50800" dir="13500000">
                <a:srgbClr val="FFFFFF">
                  <a:alpha val="0"/>
                </a:srgb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5964295" y="2248372"/>
              <a:ext cx="1674519" cy="2351851"/>
            </a:xfrm>
            <a:prstGeom prst="rect">
              <a:avLst/>
            </a:prstGeom>
            <a:noFill/>
            <a:ln w="38100" cmpd="sng">
              <a:solidFill>
                <a:schemeClr val="accent5"/>
              </a:solidFill>
            </a:ln>
            <a:effectLst>
              <a:innerShdw blurRad="63500" dist="50800" dir="13500000">
                <a:srgbClr val="FFFFFF">
                  <a:alpha val="0"/>
                </a:srgb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514592" y="2248372"/>
              <a:ext cx="1674519" cy="2351851"/>
            </a:xfrm>
            <a:prstGeom prst="rect">
              <a:avLst/>
            </a:prstGeom>
            <a:noFill/>
            <a:ln w="38100" cmpd="sng">
              <a:solidFill>
                <a:schemeClr val="accent5"/>
              </a:solidFill>
            </a:ln>
            <a:effectLst>
              <a:innerShdw blurRad="63500" dist="50800" dir="13500000">
                <a:srgbClr val="FFFFFF">
                  <a:alpha val="0"/>
                </a:srgb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5413963" y="3424297"/>
              <a:ext cx="550332" cy="0"/>
            </a:xfrm>
            <a:prstGeom prst="line">
              <a:avLst/>
            </a:prstGeom>
            <a:ln w="38100" cmpd="sng">
              <a:solidFill>
                <a:schemeClr val="accent5"/>
              </a:solidFill>
              <a:tailEnd type="none"/>
            </a:ln>
            <a:effectLst>
              <a:innerShdw blurRad="63500" dist="50800" dir="13500000">
                <a:srgbClr val="FFFFFF">
                  <a:alpha val="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11"/>
            <p:cNvGrpSpPr/>
            <p:nvPr/>
          </p:nvGrpSpPr>
          <p:grpSpPr>
            <a:xfrm>
              <a:off x="3189111" y="2811875"/>
              <a:ext cx="550333" cy="1224845"/>
              <a:chOff x="3189111" y="2765778"/>
              <a:chExt cx="550333" cy="1224845"/>
            </a:xfrm>
            <a:effectLst>
              <a:innerShdw blurRad="63500" dist="50800" dir="13500000">
                <a:srgbClr val="FFFFFF">
                  <a:alpha val="0"/>
                </a:srgbClr>
              </a:innerShdw>
            </a:effectLst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3189111" y="2765778"/>
                <a:ext cx="550333" cy="0"/>
              </a:xfrm>
              <a:prstGeom prst="line">
                <a:avLst/>
              </a:prstGeom>
              <a:ln w="38100" cmpd="sng">
                <a:solidFill>
                  <a:schemeClr val="accent5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3189111" y="3990623"/>
                <a:ext cx="550333" cy="0"/>
              </a:xfrm>
              <a:prstGeom prst="line">
                <a:avLst/>
              </a:prstGeom>
              <a:ln w="38100" cmpd="sng">
                <a:solidFill>
                  <a:schemeClr val="accent5"/>
                </a:solidFill>
                <a:headEnd type="none"/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4" name="Straight Connector 23"/>
            <p:cNvCxnSpPr>
              <a:stCxn id="6" idx="1"/>
              <a:endCxn id="13" idx="1"/>
            </p:cNvCxnSpPr>
            <p:nvPr/>
          </p:nvCxnSpPr>
          <p:spPr>
            <a:xfrm flipH="1" flipV="1">
              <a:off x="1006593" y="3424297"/>
              <a:ext cx="507999" cy="1"/>
            </a:xfrm>
            <a:prstGeom prst="line">
              <a:avLst/>
            </a:prstGeom>
            <a:ln w="38100" cmpd="sng">
              <a:solidFill>
                <a:schemeClr val="accent5"/>
              </a:solidFill>
            </a:ln>
            <a:effectLst>
              <a:innerShdw blurRad="63500" dist="50800" dir="13500000">
                <a:srgbClr val="FFFFFF">
                  <a:alpha val="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5" idx="3"/>
              <a:endCxn id="13" idx="3"/>
            </p:cNvCxnSpPr>
            <p:nvPr/>
          </p:nvCxnSpPr>
          <p:spPr>
            <a:xfrm flipV="1">
              <a:off x="7638814" y="3424297"/>
              <a:ext cx="498593" cy="1"/>
            </a:xfrm>
            <a:prstGeom prst="line">
              <a:avLst/>
            </a:prstGeom>
            <a:ln w="38100" cmpd="sng">
              <a:solidFill>
                <a:schemeClr val="accent5"/>
              </a:solidFill>
            </a:ln>
            <a:effectLst>
              <a:innerShdw blurRad="63500" dist="50800" dir="13500000">
                <a:srgbClr val="FFFFFF">
                  <a:alpha val="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stCxn id="13" idx="1"/>
            </p:cNvCxnSpPr>
            <p:nvPr/>
          </p:nvCxnSpPr>
          <p:spPr>
            <a:xfrm flipH="1">
              <a:off x="457200" y="3424297"/>
              <a:ext cx="549393" cy="0"/>
            </a:xfrm>
            <a:prstGeom prst="line">
              <a:avLst/>
            </a:prstGeom>
            <a:ln w="38100" cmpd="sng">
              <a:solidFill>
                <a:srgbClr val="DDDDDD"/>
              </a:solidFill>
            </a:ln>
            <a:effectLst>
              <a:outerShdw blurRad="40000" dist="20000" dir="5400000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8137407" y="3424298"/>
              <a:ext cx="549393" cy="0"/>
            </a:xfrm>
            <a:prstGeom prst="line">
              <a:avLst/>
            </a:prstGeom>
            <a:ln w="38100" cmpd="sng">
              <a:solidFill>
                <a:srgbClr val="DDDDDD"/>
              </a:solidFill>
            </a:ln>
            <a:effectLst>
              <a:outerShdw blurRad="40000" dist="20000" dir="5400000" rotWithShape="0">
                <a:srgbClr val="000000">
                  <a:alpha val="0"/>
                </a:srgb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1514592" y="2248372"/>
              <a:ext cx="45096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chemeClr val="accent5"/>
                  </a:solidFill>
                </a:rPr>
                <a:t>P</a:t>
              </a:r>
              <a:endParaRPr lang="en-US" sz="3200" dirty="0">
                <a:solidFill>
                  <a:schemeClr val="accent5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740734" y="2249890"/>
              <a:ext cx="48102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chemeClr val="accent5"/>
                  </a:solidFill>
                </a:rPr>
                <a:t>H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964295" y="2249890"/>
              <a:ext cx="48102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chemeClr val="accent5"/>
                  </a:solidFill>
                </a:rPr>
                <a:t>N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06593" y="1817514"/>
              <a:ext cx="458379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chemeClr val="accent1"/>
                  </a:solidFill>
                </a:rPr>
                <a:t>X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457200" y="4927018"/>
            <a:ext cx="811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CASE I</a:t>
            </a:r>
            <a:r>
              <a:rPr lang="en-US" dirty="0" smtClean="0"/>
              <a:t>: H returns 0 (“X will not halt”), then N (and thus X) halts. Contradiction.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57200" y="5272869"/>
            <a:ext cx="758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CASE II</a:t>
            </a:r>
            <a:r>
              <a:rPr lang="en-US" dirty="0" smtClean="0"/>
              <a:t>: H returns 1 (“X will halt”), then N loops forever. Contradiction.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57200" y="5618720"/>
            <a:ext cx="7172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CONCLUSION</a:t>
            </a:r>
            <a:r>
              <a:rPr lang="en-US" dirty="0" smtClean="0"/>
              <a:t>: H cannot exist. The Halting Problem is </a:t>
            </a:r>
            <a:r>
              <a:rPr lang="en-US" i="1" dirty="0" err="1" smtClean="0"/>
              <a:t>undecidable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57200" y="2863006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X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884601" y="2316033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X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884601" y="3411058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X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828048" y="2863007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?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99681" y="2860567"/>
            <a:ext cx="33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X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330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2" grpId="0"/>
      <p:bldP spid="25" grpId="0"/>
      <p:bldP spid="26" grpId="0"/>
      <p:bldP spid="27" grpId="0"/>
      <p:bldP spid="28" grpId="0"/>
      <p:bldP spid="30" grpId="0"/>
      <p:bldP spid="3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rain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grayscl/>
          </a:blip>
          <a:stretch>
            <a:fillRect/>
          </a:stretch>
        </p:blipFill>
        <p:spPr>
          <a:xfrm>
            <a:off x="-484203" y="2515868"/>
            <a:ext cx="7799990" cy="42857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Conclusion: Hilbert is very sad</a:t>
            </a:r>
            <a:endParaRPr lang="en-US" dirty="0"/>
          </a:p>
        </p:txBody>
      </p:sp>
      <p:grpSp>
        <p:nvGrpSpPr>
          <p:cNvPr id="61" name="Group 60"/>
          <p:cNvGrpSpPr/>
          <p:nvPr/>
        </p:nvGrpSpPr>
        <p:grpSpPr>
          <a:xfrm>
            <a:off x="2236511" y="2156769"/>
            <a:ext cx="4209826" cy="5669799"/>
            <a:chOff x="2226016" y="2854984"/>
            <a:chExt cx="4209826" cy="5669799"/>
          </a:xfrm>
        </p:grpSpPr>
        <p:pic>
          <p:nvPicPr>
            <p:cNvPr id="4" name="Picture 3" descr="Hilbert2.jpg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00" b="70875" l="0" r="100000">
                          <a14:foregroundMark x1="36700" y1="52875" x2="45623" y2="65750"/>
                          <a14:foregroundMark x1="36027" y1="29750" x2="66330" y2="30250"/>
                          <a14:foregroundMark x1="43771" y1="10375" x2="54882" y2="9375"/>
                          <a14:foregroundMark x1="41077" y1="5750" x2="52357" y2="6250"/>
                          <a14:foregroundMark x1="33670" y1="11750" x2="36027" y2="8750"/>
                          <a14:foregroundMark x1="28956" y1="15875" x2="28956" y2="11750"/>
                          <a14:foregroundMark x1="22559" y1="37125" x2="26599" y2="34625"/>
                          <a14:foregroundMark x1="14815" y1="39625" x2="21549" y2="38000"/>
                          <a14:foregroundMark x1="11785" y1="41000" x2="14478" y2="40500"/>
                          <a14:foregroundMark x1="82660" y1="26375" x2="75253" y2="26625"/>
                          <a14:foregroundMark x1="84512" y1="27000" x2="81987" y2="27250"/>
                          <a14:foregroundMark x1="87205" y1="27000" x2="84512" y2="27000"/>
                          <a14:foregroundMark x1="28114" y1="18625" x2="28114" y2="19750"/>
                          <a14:foregroundMark x1="39731" y1="62500" x2="35185" y2="54000"/>
                          <a14:foregroundMark x1="39394" y1="20875" x2="61785" y2="19500"/>
                          <a14:backgroundMark x1="92424" y1="40500" x2="92761" y2="58375"/>
                          <a14:backgroundMark x1="31481" y1="59500" x2="29293" y2="67500"/>
                          <a14:backgroundMark x1="84512" y1="15625" x2="82323" y2="2375"/>
                          <a14:backgroundMark x1="19697" y1="12625" x2="20034" y2="0"/>
                          <a14:backgroundMark x1="35185" y1="1625" x2="41919" y2="1000"/>
                          <a14:backgroundMark x1="60774" y1="1625" x2="53367" y2="750"/>
                          <a14:backgroundMark x1="43434" y1="1625" x2="55219" y2="500"/>
                          <a14:backgroundMark x1="30640" y1="78250" x2="83502" y2="79000"/>
                          <a14:backgroundMark x1="80808" y1="70875" x2="93434" y2="75500"/>
                          <a14:backgroundMark x1="33333" y1="72750" x2="17677" y2="79750"/>
                          <a14:backgroundMark x1="68013" y1="80000" x2="97643" y2="87000"/>
                          <a14:backgroundMark x1="69360" y1="68500" x2="73064" y2="65000"/>
                          <a14:backgroundMark x1="75589" y1="58875" x2="76094" y2="59375"/>
                          <a14:backgroundMark x1="60606" y1="69625" x2="63131" y2="69625"/>
                          <a14:backgroundMark x1="39394" y1="66500" x2="39562" y2="69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6016" y="2854984"/>
              <a:ext cx="4209826" cy="5669799"/>
            </a:xfrm>
            <a:prstGeom prst="rect">
              <a:avLst/>
            </a:prstGeom>
            <a:ln>
              <a:noFill/>
            </a:ln>
            <a:effectLst>
              <a:softEdge rad="38100"/>
            </a:effectLst>
          </p:spPr>
        </p:pic>
        <p:sp>
          <p:nvSpPr>
            <p:cNvPr id="5" name="Teardrop 4"/>
            <p:cNvSpPr/>
            <p:nvPr/>
          </p:nvSpPr>
          <p:spPr>
            <a:xfrm rot="18900000">
              <a:off x="3776643" y="5635446"/>
              <a:ext cx="198363" cy="200606"/>
            </a:xfrm>
            <a:prstGeom prst="teardrop">
              <a:avLst>
                <a:gd name="adj" fmla="val 200000"/>
              </a:avLst>
            </a:prstGeom>
            <a:solidFill>
              <a:srgbClr val="0080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ardrop 5"/>
            <p:cNvSpPr/>
            <p:nvPr/>
          </p:nvSpPr>
          <p:spPr>
            <a:xfrm rot="18900000">
              <a:off x="4758168" y="5515123"/>
              <a:ext cx="198363" cy="200606"/>
            </a:xfrm>
            <a:prstGeom prst="teardrop">
              <a:avLst>
                <a:gd name="adj" fmla="val 200000"/>
              </a:avLst>
            </a:prstGeom>
            <a:solidFill>
              <a:srgbClr val="0080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ardrop 6"/>
            <p:cNvSpPr/>
            <p:nvPr/>
          </p:nvSpPr>
          <p:spPr>
            <a:xfrm rot="18900000">
              <a:off x="4899225" y="5776244"/>
              <a:ext cx="198363" cy="200606"/>
            </a:xfrm>
            <a:prstGeom prst="teardrop">
              <a:avLst>
                <a:gd name="adj" fmla="val 200000"/>
              </a:avLst>
            </a:prstGeom>
            <a:solidFill>
              <a:srgbClr val="0080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" name="Rectangle 61"/>
          <p:cNvSpPr/>
          <p:nvPr/>
        </p:nvSpPr>
        <p:spPr>
          <a:xfrm>
            <a:off x="0" y="2466623"/>
            <a:ext cx="1818307" cy="437581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Cloud Callout 65"/>
          <p:cNvSpPr/>
          <p:nvPr/>
        </p:nvSpPr>
        <p:spPr>
          <a:xfrm>
            <a:off x="6074891" y="1249056"/>
            <a:ext cx="2922582" cy="3058383"/>
          </a:xfrm>
          <a:prstGeom prst="cloudCallout">
            <a:avLst>
              <a:gd name="adj1" fmla="val -78885"/>
              <a:gd name="adj2" fmla="val 2152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MATHEMATICS: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Consistent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Complete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Decidable</a:t>
            </a:r>
            <a:endParaRPr lang="en-US" dirty="0"/>
          </a:p>
        </p:txBody>
      </p:sp>
      <p:cxnSp>
        <p:nvCxnSpPr>
          <p:cNvPr id="67" name="Straight Connector 66"/>
          <p:cNvCxnSpPr/>
          <p:nvPr/>
        </p:nvCxnSpPr>
        <p:spPr>
          <a:xfrm>
            <a:off x="6452624" y="2849571"/>
            <a:ext cx="157849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6452624" y="3117431"/>
            <a:ext cx="158585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587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5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65"/>
        <p14:playEvt time="304" objId="65"/>
        <p14:playEvt time="554" objId="65"/>
        <p14:playEvt time="803" objId="65"/>
        <p14:playEvt time="1053" objId="65"/>
        <p14:playEvt time="1302" objId="65"/>
        <p14:playEvt time="1552" objId="65"/>
        <p14:playEvt time="1802" objId="65"/>
        <p14:playEvt time="2053" objId="65"/>
        <p14:playEvt time="2302" objId="65"/>
        <p14:playEvt time="2552" objId="65"/>
        <p14:playEvt time="2802" objId="65"/>
        <p14:playEvt time="3053" objId="65"/>
        <p14:playEvt time="3303" objId="65"/>
        <p14:playEvt time="3553" objId="65"/>
        <p14:playEvt time="3802" objId="65"/>
        <p14:playEvt time="4035" objId="65"/>
        <p14:playEvt time="4285" objId="65"/>
        <p14:playEvt time="4537" objId="65"/>
        <p14:playEvt time="4785" objId="65"/>
        <p14:playEvt time="5035" objId="65"/>
        <p14:playEvt time="5286" objId="65"/>
        <p14:playEvt time="5536" objId="65"/>
        <p14:playEvt time="5786" objId="65"/>
        <p14:playEvt time="6036" objId="65"/>
        <p14:playEvt time="6286" objId="65"/>
        <p14:playEvt time="6536" objId="65"/>
        <p14:playEvt time="6787" objId="65"/>
        <p14:playEvt time="7036" objId="65"/>
        <p14:playEvt time="7287" objId="65"/>
        <p14:playEvt time="7538" objId="65"/>
        <p14:playEvt time="7787" objId="65"/>
        <p14:playEvt time="8037" objId="65"/>
        <p14:playEvt time="8288" objId="65"/>
        <p14:playEvt time="8537" objId="65"/>
        <p14:playEvt time="8789" objId="65"/>
        <p14:playEvt time="9037" objId="65"/>
        <p14:playEvt time="9270" objId="65"/>
        <p14:playEvt time="9520" objId="65"/>
        <p14:playEvt time="9772" objId="65"/>
        <p14:playEvt time="10021" objId="65"/>
        <p14:playEvt time="10253" objId="65"/>
        <p14:playEvt time="10505" objId="65"/>
        <p14:playEvt time="10754" objId="65"/>
        <p14:playEvt time="10987" objId="65"/>
        <p14:playEvt time="11238" objId="65"/>
        <p14:playEvt time="11487" objId="65"/>
        <p14:playEvt time="11738" objId="65"/>
        <p14:playEvt time="11989" objId="65"/>
        <p14:playEvt time="12240" objId="65"/>
        <p14:playEvt time="12487" objId="65"/>
        <p14:playEvt time="12719" objId="65"/>
        <p14:playEvt time="12971" objId="65"/>
        <p14:stopEvt time="12971" objId="65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more thing…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513992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0080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 smtClean="0"/>
              <a:t>…okay maybe two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8196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Hilbert’s dream</a:t>
            </a:r>
            <a:endParaRPr lang="en-US" dirty="0"/>
          </a:p>
        </p:txBody>
      </p:sp>
      <p:pic>
        <p:nvPicPr>
          <p:cNvPr id="3" name="Picture 2" descr="bed.pn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6734" y1="18824" x2="36700" y2="7941"/>
                        <a14:foregroundMark x1="29966" y1="17647" x2="38384" y2="21765"/>
                        <a14:foregroundMark x1="12458" y1="24118" x2="20202" y2="27941"/>
                        <a14:foregroundMark x1="19024" y1="32353" x2="41414" y2="23529"/>
                        <a14:foregroundMark x1="40741" y1="5294" x2="41751" y2="15882"/>
                        <a14:foregroundMark x1="37710" y1="4118" x2="33165" y2="5294"/>
                        <a14:foregroundMark x1="15488" y1="10588" x2="5219" y2="14118"/>
                        <a14:foregroundMark x1="2357" y1="15000" x2="2020" y2="36765"/>
                        <a14:foregroundMark x1="6566" y1="28824" x2="16498" y2="28824"/>
                        <a14:foregroundMark x1="12963" y1="32059" x2="26431" y2="34118"/>
                        <a14:foregroundMark x1="43939" y1="24412" x2="35017" y2="31471"/>
                        <a14:foregroundMark x1="35522" y1="15000" x2="27441" y2="18529"/>
                        <a14:foregroundMark x1="24242" y1="20294" x2="17172" y2="23235"/>
                        <a14:foregroundMark x1="4714" y1="33529" x2="6061" y2="33529"/>
                        <a14:foregroundMark x1="19192" y1="8824" x2="26768" y2="8529"/>
                        <a14:foregroundMark x1="42929" y1="19706" x2="44949" y2="23235"/>
                        <a14:foregroundMark x1="29293" y1="33529" x2="31145" y2="32059"/>
                        <a14:foregroundMark x1="842" y1="13824" x2="842" y2="39412"/>
                        <a14:backgroundMark x1="505" y1="40000" x2="168" y2="2794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25"/>
          <a:stretch/>
        </p:blipFill>
        <p:spPr>
          <a:xfrm>
            <a:off x="0" y="3836768"/>
            <a:ext cx="5343407" cy="3087084"/>
          </a:xfrm>
          <a:prstGeom prst="rect">
            <a:avLst/>
          </a:prstGeom>
        </p:spPr>
      </p:pic>
      <p:pic>
        <p:nvPicPr>
          <p:cNvPr id="4" name="Picture 3" descr="hilbert.jp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09" b="69599" l="22059" r="76324">
                        <a14:foregroundMark x1="40441" y1="56944" x2="28235" y2="22685"/>
                        <a14:foregroundMark x1="31912" y1="48302" x2="27059" y2="26852"/>
                        <a14:foregroundMark x1="32941" y1="7099" x2="31471" y2="9722"/>
                        <a14:foregroundMark x1="47794" y1="30247" x2="50147" y2="33642"/>
                        <a14:foregroundMark x1="36912" y1="54938" x2="41912" y2="60802"/>
                        <a14:foregroundMark x1="25588" y1="39352" x2="28235" y2="43673"/>
                        <a14:foregroundMark x1="73088" y1="24691" x2="68529" y2="32099"/>
                        <a14:backgroundMark x1="67206" y1="49846" x2="62647" y2="62191"/>
                        <a14:backgroundMark x1="26324" y1="37346" x2="25441" y2="35957"/>
                      </a14:backgroundRemoval>
                    </a14:imgEffect>
                    <a14:imgEffect>
                      <a14:brightnessContrast bright="-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08" r="22178" b="31669"/>
          <a:stretch/>
        </p:blipFill>
        <p:spPr>
          <a:xfrm rot="19491653">
            <a:off x="1655705" y="4015776"/>
            <a:ext cx="959556" cy="106599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2483556" y="4835407"/>
            <a:ext cx="667925" cy="4253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3000963" y="5260783"/>
            <a:ext cx="150518" cy="3084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000963" y="5569185"/>
            <a:ext cx="442148" cy="2728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151481" y="5260783"/>
            <a:ext cx="291630" cy="3084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43111" y="5569185"/>
            <a:ext cx="592667" cy="658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96444" y="4901259"/>
            <a:ext cx="84667" cy="3595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2267185" y="5260783"/>
            <a:ext cx="413926" cy="1108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2342444" y="4901259"/>
            <a:ext cx="254000" cy="1881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843852" y="4985926"/>
            <a:ext cx="498592" cy="1034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loud Callout 23"/>
          <p:cNvSpPr/>
          <p:nvPr/>
        </p:nvSpPr>
        <p:spPr>
          <a:xfrm>
            <a:off x="4035777" y="912518"/>
            <a:ext cx="4901260" cy="4459111"/>
          </a:xfrm>
          <a:prstGeom prst="cloudCallout">
            <a:avLst>
              <a:gd name="adj1" fmla="val -78885"/>
              <a:gd name="adj2" fmla="val 2152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MATHEMATICS: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Consistent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Complete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Decidable</a:t>
            </a:r>
            <a:endParaRPr lang="en-US" sz="3200" dirty="0"/>
          </a:p>
        </p:txBody>
      </p:sp>
      <p:sp>
        <p:nvSpPr>
          <p:cNvPr id="27" name="Arc 26"/>
          <p:cNvSpPr/>
          <p:nvPr/>
        </p:nvSpPr>
        <p:spPr>
          <a:xfrm rot="5244256">
            <a:off x="2037759" y="4521768"/>
            <a:ext cx="295231" cy="279358"/>
          </a:xfrm>
          <a:prstGeom prst="arc">
            <a:avLst/>
          </a:prstGeom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14963" y="1646296"/>
            <a:ext cx="254000" cy="6585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4879225" y="3076221"/>
            <a:ext cx="608511" cy="47037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5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Digital physics and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Is our whole universe a simulation (or nested simulation) on a Universal Turing Machine?</a:t>
            </a:r>
            <a:endParaRPr lang="en-US" dirty="0"/>
          </a:p>
        </p:txBody>
      </p:sp>
      <p:pic>
        <p:nvPicPr>
          <p:cNvPr id="4" name="Picture 3" descr="spacetime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70" b="19634"/>
          <a:stretch/>
        </p:blipFill>
        <p:spPr>
          <a:xfrm>
            <a:off x="623485" y="3222354"/>
            <a:ext cx="7897031" cy="3274837"/>
          </a:xfrm>
          <a:prstGeom prst="rect">
            <a:avLst/>
          </a:prstGeom>
        </p:spPr>
      </p:pic>
      <p:pic>
        <p:nvPicPr>
          <p:cNvPr id="5" name="Picture 4" descr="binary-vortex.jpg"/>
          <p:cNvPicPr>
            <a:picLocks noChangeAspect="1"/>
          </p:cNvPicPr>
          <p:nvPr/>
        </p:nvPicPr>
        <p:blipFill rotWithShape="1">
          <a:blip r:embed="rId3" cstate="print">
            <a:alphaModFix amt="4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27" t="35250" r="1195" b="9760"/>
          <a:stretch/>
        </p:blipFill>
        <p:spPr>
          <a:xfrm>
            <a:off x="623485" y="3222354"/>
            <a:ext cx="7897031" cy="327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4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creative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64684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effectLst/>
              </a:rPr>
              <a:t>The most profound problems are often solved by people who approach them in their own creative and unconventional ways</a:t>
            </a:r>
            <a:endParaRPr lang="en-US" dirty="0">
              <a:effectLst/>
            </a:endParaRPr>
          </a:p>
        </p:txBody>
      </p:sp>
      <p:pic>
        <p:nvPicPr>
          <p:cNvPr id="8" name="Picture 7" descr="TAHC_Turing_1A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412" b="100000" l="10000" r="100000">
                        <a14:foregroundMark x1="41556" y1="27157" x2="40556" y2="49412"/>
                      </a14:backgroundRemoval>
                    </a14:imgEffect>
                    <a14:imgEffect>
                      <a14:brightnessContrast bright="-2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6156"/>
          <a:stretch/>
        </p:blipFill>
        <p:spPr>
          <a:xfrm>
            <a:off x="1138753" y="2461928"/>
            <a:ext cx="5252864" cy="4396072"/>
          </a:xfrm>
          <a:prstGeom prst="rect">
            <a:avLst/>
          </a:prstGeom>
          <a:effectLst>
            <a:glow rad="1435100">
              <a:schemeClr val="accent1">
                <a:satMod val="175000"/>
                <a:alpha val="7000"/>
              </a:schemeClr>
            </a:glow>
            <a:softEdge rad="38100"/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947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hlinkClick r:id="rId2"/>
              </a:rPr>
              <a:t>http://plato.stanford.edu/entries/turing-machine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http://plato.stanford.edu/entries/church-turing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>
                <a:hlinkClick r:id="rId4"/>
              </a:rPr>
              <a:t>http://plato.stanford.edu/entries/goedel-incompleteness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https://math.stanford.edu/~feferman/papers/</a:t>
            </a:r>
            <a:r>
              <a:rPr lang="en-US" dirty="0" smtClean="0">
                <a:hlinkClick r:id="rId5"/>
              </a:rPr>
              <a:t>deciding.pdf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http</a:t>
            </a:r>
            <a:r>
              <a:rPr lang="en-US" dirty="0">
                <a:hlinkClick r:id="rId6"/>
              </a:rPr>
              <a:t>://www.philocomp.net/home/</a:t>
            </a:r>
            <a:r>
              <a:rPr lang="en-US" dirty="0" smtClean="0">
                <a:hlinkClick r:id="rId6"/>
              </a:rPr>
              <a:t>hilbert.htm</a:t>
            </a:r>
            <a:endParaRPr lang="en-US" dirty="0" smtClean="0"/>
          </a:p>
          <a:p>
            <a:r>
              <a:rPr lang="en-US" dirty="0">
                <a:hlinkClick r:id="rId7"/>
              </a:rPr>
              <a:t>http://www.philocomp.net/home/</a:t>
            </a:r>
            <a:r>
              <a:rPr lang="en-US" dirty="0" smtClean="0">
                <a:hlinkClick r:id="rId7"/>
              </a:rPr>
              <a:t>turing.htm</a:t>
            </a:r>
            <a:endParaRPr lang="en-US" dirty="0" smtClean="0"/>
          </a:p>
          <a:p>
            <a:r>
              <a:rPr lang="en-US" dirty="0">
                <a:hlinkClick r:id="rId8"/>
              </a:rPr>
              <a:t>http://www.dna.caltech.edu/courses/cs129/caltech_restricted/</a:t>
            </a:r>
            <a:r>
              <a:rPr lang="en-US" dirty="0" smtClean="0">
                <a:hlinkClick r:id="rId8"/>
              </a:rPr>
              <a:t>Turing_1936_IBID.pdf</a:t>
            </a:r>
            <a:endParaRPr lang="en-US" dirty="0" smtClean="0"/>
          </a:p>
          <a:p>
            <a:r>
              <a:rPr lang="en-US" dirty="0">
                <a:hlinkClick r:id="rId9"/>
              </a:rPr>
              <a:t>https://www.youtube.com/channel/UC9-y-</a:t>
            </a:r>
            <a:r>
              <a:rPr lang="en-US" dirty="0" smtClean="0">
                <a:hlinkClick r:id="rId9"/>
              </a:rPr>
              <a:t>6csu5WGm29I7JiwpnA</a:t>
            </a:r>
            <a:endParaRPr lang="en-US" dirty="0" smtClean="0"/>
          </a:p>
          <a:p>
            <a:r>
              <a:rPr lang="en-US" dirty="0">
                <a:hlinkClick r:id="rId10"/>
              </a:rPr>
              <a:t>https://youtu.be/GP21wU6R0-o?list=</a:t>
            </a:r>
            <a:r>
              <a:rPr lang="en-US" dirty="0" smtClean="0">
                <a:hlinkClick r:id="rId10"/>
              </a:rPr>
              <a:t>PLslgisHe5tBM8UTCt1f66oMkpmjCblzkt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8221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Formally…</a:t>
            </a:r>
            <a:endParaRPr lang="en-US" dirty="0"/>
          </a:p>
        </p:txBody>
      </p:sp>
      <p:pic>
        <p:nvPicPr>
          <p:cNvPr id="10" name="Picture 9" descr="definitions.pdf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FFFFFF">
                <a:tint val="45000"/>
                <a:satMod val="400000"/>
              </a:srgbClr>
            </a:duotone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1" t="13398" r="18630" b="67799"/>
          <a:stretch/>
        </p:blipFill>
        <p:spPr>
          <a:xfrm>
            <a:off x="178178" y="1337441"/>
            <a:ext cx="8557360" cy="331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327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oedel2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00" b="100000" l="0" r="100000">
                        <a14:foregroundMark x1="36501" y1="27333" x2="69972" y2="27556"/>
                        <a14:foregroundMark x1="32645" y1="98111" x2="37741" y2="98667"/>
                        <a14:foregroundMark x1="71625" y1="78556" x2="89669" y2="88556"/>
                        <a14:foregroundMark x1="68871" y1="96778" x2="89118" y2="95000"/>
                        <a14:foregroundMark x1="25207" y1="49889" x2="31956" y2="64222"/>
                        <a14:foregroundMark x1="8540" y1="39667" x2="9091" y2="44000"/>
                        <a14:foregroundMark x1="8540" y1="73000" x2="7713" y2="91889"/>
                        <a14:foregroundMark x1="3168" y1="69667" x2="2204" y2="74889"/>
                        <a14:backgroundMark x1="89256" y1="28333" x2="87879" y2="54000"/>
                        <a14:backgroundMark x1="13223" y1="58444" x2="7025" y2="60778"/>
                        <a14:backgroundMark x1="1377" y1="25556" x2="964" y2="31444"/>
                        <a14:backgroundMark x1="3857" y1="25889" x2="2617" y2="34333"/>
                        <a14:backgroundMark x1="74656" y1="40889" x2="74656" y2="40889"/>
                        <a14:backgroundMark x1="75620" y1="37556" x2="75620" y2="38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980" y="1255391"/>
            <a:ext cx="1531346" cy="18983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Hilbert’s dream</a:t>
            </a:r>
            <a:endParaRPr lang="en-US" dirty="0"/>
          </a:p>
        </p:txBody>
      </p:sp>
      <p:pic>
        <p:nvPicPr>
          <p:cNvPr id="3" name="Picture 2" descr="bed.png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6734" y1="18824" x2="36700" y2="7941"/>
                        <a14:foregroundMark x1="29966" y1="17647" x2="38384" y2="21765"/>
                        <a14:foregroundMark x1="12458" y1="24118" x2="20202" y2="27941"/>
                        <a14:foregroundMark x1="19024" y1="32353" x2="41414" y2="23529"/>
                        <a14:foregroundMark x1="40741" y1="5294" x2="41751" y2="15882"/>
                        <a14:foregroundMark x1="37710" y1="4118" x2="33165" y2="5294"/>
                        <a14:foregroundMark x1="15488" y1="10588" x2="5219" y2="14118"/>
                        <a14:foregroundMark x1="2357" y1="15000" x2="2020" y2="36765"/>
                        <a14:foregroundMark x1="6566" y1="28824" x2="16498" y2="28824"/>
                        <a14:foregroundMark x1="12963" y1="32059" x2="26431" y2="34118"/>
                        <a14:foregroundMark x1="43939" y1="24412" x2="35017" y2="31471"/>
                        <a14:foregroundMark x1="35522" y1="15000" x2="27441" y2="18529"/>
                        <a14:foregroundMark x1="24242" y1="20294" x2="17172" y2="23235"/>
                        <a14:foregroundMark x1="4714" y1="33529" x2="6061" y2="33529"/>
                        <a14:foregroundMark x1="19192" y1="8824" x2="26768" y2="8529"/>
                        <a14:foregroundMark x1="42929" y1="19706" x2="44949" y2="23235"/>
                        <a14:foregroundMark x1="29293" y1="33529" x2="31145" y2="32059"/>
                        <a14:foregroundMark x1="842" y1="13824" x2="842" y2="39412"/>
                        <a14:backgroundMark x1="505" y1="40000" x2="168" y2="27941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-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25"/>
          <a:stretch/>
        </p:blipFill>
        <p:spPr>
          <a:xfrm>
            <a:off x="0" y="3836768"/>
            <a:ext cx="5343407" cy="3087084"/>
          </a:xfrm>
          <a:prstGeom prst="rect">
            <a:avLst/>
          </a:prstGeom>
        </p:spPr>
      </p:pic>
      <p:pic>
        <p:nvPicPr>
          <p:cNvPr id="4" name="Picture 3" descr="hilbert.jpg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9" b="69599" l="22059" r="76324">
                        <a14:foregroundMark x1="40441" y1="56944" x2="28235" y2="22685"/>
                        <a14:foregroundMark x1="31912" y1="48302" x2="27059" y2="26852"/>
                        <a14:foregroundMark x1="32941" y1="7099" x2="31471" y2="9722"/>
                        <a14:foregroundMark x1="47794" y1="30247" x2="50147" y2="33642"/>
                        <a14:foregroundMark x1="36912" y1="54938" x2="41912" y2="60802"/>
                        <a14:foregroundMark x1="25588" y1="39352" x2="28235" y2="43673"/>
                        <a14:foregroundMark x1="73088" y1="24691" x2="68529" y2="32099"/>
                        <a14:backgroundMark x1="67206" y1="49846" x2="62647" y2="62191"/>
                        <a14:backgroundMark x1="26324" y1="37346" x2="25441" y2="35957"/>
                      </a14:backgroundRemoval>
                    </a14:imgEffect>
                    <a14:imgEffect>
                      <a14:brightnessContrast bright="-1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08" r="22178" b="31669"/>
          <a:stretch/>
        </p:blipFill>
        <p:spPr>
          <a:xfrm rot="19491653">
            <a:off x="1655705" y="4015776"/>
            <a:ext cx="959556" cy="106599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2483556" y="4835407"/>
            <a:ext cx="667925" cy="4253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3000963" y="5260783"/>
            <a:ext cx="150518" cy="3084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000963" y="5569185"/>
            <a:ext cx="442148" cy="2728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151481" y="5260783"/>
            <a:ext cx="291630" cy="3084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43111" y="5569185"/>
            <a:ext cx="592667" cy="658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96444" y="4901259"/>
            <a:ext cx="84667" cy="3595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2267185" y="5260783"/>
            <a:ext cx="413926" cy="11084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2342444" y="4901259"/>
            <a:ext cx="254000" cy="1881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843852" y="4985926"/>
            <a:ext cx="498592" cy="1034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loud Callout 23"/>
          <p:cNvSpPr/>
          <p:nvPr/>
        </p:nvSpPr>
        <p:spPr>
          <a:xfrm>
            <a:off x="4035777" y="912518"/>
            <a:ext cx="4901260" cy="4459111"/>
          </a:xfrm>
          <a:prstGeom prst="cloudCallout">
            <a:avLst>
              <a:gd name="adj1" fmla="val -78885"/>
              <a:gd name="adj2" fmla="val 2152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MATHEMATICS: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Consistent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Complete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Decidable</a:t>
            </a:r>
            <a:endParaRPr lang="en-US" sz="3200" dirty="0"/>
          </a:p>
        </p:txBody>
      </p:sp>
      <p:sp>
        <p:nvSpPr>
          <p:cNvPr id="27" name="Arc 26"/>
          <p:cNvSpPr/>
          <p:nvPr/>
        </p:nvSpPr>
        <p:spPr>
          <a:xfrm rot="5244256">
            <a:off x="2037759" y="4521768"/>
            <a:ext cx="295231" cy="279358"/>
          </a:xfrm>
          <a:prstGeom prst="arc">
            <a:avLst/>
          </a:prstGeom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14963" y="1646296"/>
            <a:ext cx="254000" cy="6585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stCxn id="12" idx="3"/>
            <a:endCxn id="28" idx="1"/>
          </p:cNvCxnSpPr>
          <p:nvPr/>
        </p:nvCxnSpPr>
        <p:spPr>
          <a:xfrm>
            <a:off x="968963" y="1975556"/>
            <a:ext cx="3910262" cy="1335851"/>
          </a:xfrm>
          <a:prstGeom prst="line">
            <a:avLst/>
          </a:prstGeom>
          <a:effectLst>
            <a:glow rad="25400">
              <a:srgbClr val="FF0000">
                <a:alpha val="75000"/>
              </a:srgb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879225" y="3076221"/>
            <a:ext cx="608511" cy="47037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/>
          <p:nvPr/>
        </p:nvCxnSpPr>
        <p:spPr>
          <a:xfrm>
            <a:off x="4879225" y="3311407"/>
            <a:ext cx="229862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2" idx="1"/>
            <a:endCxn id="28" idx="1"/>
          </p:cNvCxnSpPr>
          <p:nvPr/>
        </p:nvCxnSpPr>
        <p:spPr>
          <a:xfrm>
            <a:off x="714963" y="1975556"/>
            <a:ext cx="4164262" cy="1335851"/>
          </a:xfrm>
          <a:prstGeom prst="line">
            <a:avLst/>
          </a:prstGeom>
          <a:effectLst>
            <a:glow rad="25400">
              <a:srgbClr val="FF0000">
                <a:alpha val="75000"/>
              </a:srgb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ardrop 58"/>
          <p:cNvSpPr/>
          <p:nvPr/>
        </p:nvSpPr>
        <p:spPr>
          <a:xfrm rot="18161692">
            <a:off x="1939972" y="4890211"/>
            <a:ext cx="198363" cy="200606"/>
          </a:xfrm>
          <a:prstGeom prst="teardrop">
            <a:avLst>
              <a:gd name="adj" fmla="val 200000"/>
            </a:avLst>
          </a:prstGeom>
          <a:solidFill>
            <a:srgbClr val="008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513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5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Problem with the </a:t>
            </a:r>
            <a:r>
              <a:rPr lang="en-US" dirty="0" smtClean="0"/>
              <a:t>“Decision Problem”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defines an ‘effective method’?</a:t>
            </a:r>
            <a:endParaRPr lang="en-US" dirty="0"/>
          </a:p>
        </p:txBody>
      </p:sp>
      <p:pic>
        <p:nvPicPr>
          <p:cNvPr id="5" name="Picture 4" descr="definitions.pdf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FFFFFF">
                <a:tint val="45000"/>
                <a:satMod val="400000"/>
              </a:srgbClr>
            </a:duotone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1" t="23590" r="18630" b="67799"/>
          <a:stretch/>
        </p:blipFill>
        <p:spPr>
          <a:xfrm>
            <a:off x="129440" y="2370683"/>
            <a:ext cx="8557360" cy="152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76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Alan Turing’s solution: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i="1" dirty="0" smtClean="0"/>
              <a:t>Turing Machine</a:t>
            </a:r>
            <a:r>
              <a:rPr lang="en-US" dirty="0" smtClean="0"/>
              <a:t>: A read/write “head” that moves back and forth on an </a:t>
            </a:r>
            <a:r>
              <a:rPr lang="en-US" dirty="0" smtClean="0"/>
              <a:t>essentially infinite </a:t>
            </a:r>
            <a:r>
              <a:rPr lang="en-US" dirty="0" smtClean="0"/>
              <a:t>“tape”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1891001" y="3833071"/>
            <a:ext cx="12928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"/>
                <a:cs typeface="Courier"/>
              </a:rPr>
              <a:t>|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smtClean="0">
                <a:latin typeface="Courier"/>
                <a:cs typeface="Courier"/>
              </a:rPr>
              <a:t>| | | | | | |1|0|0| |1|0|0| </a:t>
            </a:r>
            <a:r>
              <a:rPr lang="en-US" sz="2400" dirty="0" smtClean="0">
                <a:solidFill>
                  <a:srgbClr val="0080FF"/>
                </a:solidFill>
                <a:latin typeface="Courier"/>
                <a:cs typeface="Courier"/>
              </a:rPr>
              <a:t>|1| </a:t>
            </a:r>
            <a:r>
              <a:rPr lang="en-US" sz="2400" dirty="0" smtClean="0">
                <a:latin typeface="Courier"/>
                <a:cs typeface="Courier"/>
              </a:rPr>
              <a:t>|0| |0|1|0|1|0|1|0| | |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smtClean="0">
                <a:latin typeface="Courier"/>
                <a:cs typeface="Courier"/>
              </a:rPr>
              <a:t>| | |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smtClean="0">
                <a:latin typeface="Courier"/>
                <a:cs typeface="Courier"/>
              </a:rPr>
              <a:t>|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smtClean="0">
                <a:latin typeface="Courier"/>
                <a:cs typeface="Courier"/>
              </a:rPr>
              <a:t>|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smtClean="0">
                <a:latin typeface="Courier"/>
                <a:cs typeface="Courier"/>
              </a:rPr>
              <a:t>|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8" name="Pentagon 7"/>
          <p:cNvSpPr/>
          <p:nvPr/>
        </p:nvSpPr>
        <p:spPr>
          <a:xfrm rot="16200000">
            <a:off x="3729218" y="4464034"/>
            <a:ext cx="461665" cy="354366"/>
          </a:xfrm>
          <a:prstGeom prst="homePlate">
            <a:avLst>
              <a:gd name="adj" fmla="val 30648"/>
            </a:avLst>
          </a:prstGeom>
          <a:noFill/>
          <a:ln w="28575" cmpd="sng">
            <a:solidFill>
              <a:srgbClr val="008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05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 Turing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 Turing Machine is fully specified by 7 </a:t>
            </a:r>
            <a:r>
              <a:rPr lang="en-US" i="1" dirty="0" smtClean="0"/>
              <a:t>finite </a:t>
            </a:r>
            <a:r>
              <a:rPr lang="en-US" dirty="0" smtClean="0"/>
              <a:t>and immutable parameters: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States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Initial state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Halting states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Alphabet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Blank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Input alphabet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Transition function</a:t>
            </a:r>
            <a:endParaRPr lang="en-US" dirty="0"/>
          </a:p>
        </p:txBody>
      </p:sp>
      <p:pic>
        <p:nvPicPr>
          <p:cNvPr id="6" name="Picture 5" descr="parameters.pdf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FFFFFF">
                <a:tint val="45000"/>
                <a:satMod val="400000"/>
              </a:srgbClr>
            </a:duotone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4" t="15056" r="50310" b="62539"/>
          <a:stretch/>
        </p:blipFill>
        <p:spPr>
          <a:xfrm>
            <a:off x="4637545" y="2492069"/>
            <a:ext cx="3658228" cy="375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75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 of a Turing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Start in the initial state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Halt if in a halting state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Read the value at current section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State and read value specify next transition (write value, move direction, next state)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Write the write value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Move in the move direction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Enter the next state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Step 2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7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Negator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Halts with output 1 if given 0, otherwise enters an infinite loop.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593103" y="3418719"/>
            <a:ext cx="226249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# </a:t>
            </a:r>
            <a:r>
              <a:rPr lang="en-US" dirty="0">
                <a:latin typeface="Courier"/>
                <a:cs typeface="Courier"/>
              </a:rPr>
              <a:t>States</a:t>
            </a:r>
          </a:p>
          <a:p>
            <a:r>
              <a:rPr lang="en-US" dirty="0">
                <a:latin typeface="Courier"/>
                <a:cs typeface="Courier"/>
              </a:rPr>
              <a:t>{0, 1, H, R}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# Initial state</a:t>
            </a:r>
          </a:p>
          <a:p>
            <a:r>
              <a:rPr lang="en-US" dirty="0">
                <a:latin typeface="Courier"/>
                <a:cs typeface="Courier"/>
              </a:rPr>
              <a:t>0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# Final states</a:t>
            </a:r>
          </a:p>
          <a:p>
            <a:r>
              <a:rPr lang="en-US" dirty="0">
                <a:latin typeface="Courier"/>
                <a:cs typeface="Courier"/>
              </a:rPr>
              <a:t>{H, R</a:t>
            </a:r>
            <a:r>
              <a:rPr lang="en-US" dirty="0" smtClean="0">
                <a:latin typeface="Courier"/>
                <a:cs typeface="Courier"/>
              </a:rPr>
              <a:t>}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842591" y="3168550"/>
            <a:ext cx="309362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# Transition function</a:t>
            </a:r>
          </a:p>
          <a:p>
            <a:r>
              <a:rPr lang="en-US" dirty="0">
                <a:latin typeface="Courier"/>
                <a:cs typeface="Courier"/>
              </a:rPr>
              <a:t>&lt;0, 0, 1, </a:t>
            </a:r>
            <a:r>
              <a:rPr lang="en-US" dirty="0" smtClean="0">
                <a:latin typeface="Courier"/>
                <a:cs typeface="Courier"/>
              </a:rPr>
              <a:t>R, </a:t>
            </a:r>
            <a:r>
              <a:rPr lang="en-US" dirty="0">
                <a:latin typeface="Courier"/>
                <a:cs typeface="Courier"/>
              </a:rPr>
              <a:t>H&gt;</a:t>
            </a:r>
          </a:p>
          <a:p>
            <a:r>
              <a:rPr lang="en-US" dirty="0">
                <a:latin typeface="Courier"/>
                <a:cs typeface="Courier"/>
              </a:rPr>
              <a:t>&lt;0, 1, 1, </a:t>
            </a:r>
            <a:r>
              <a:rPr lang="en-US" dirty="0" smtClean="0">
                <a:latin typeface="Courier"/>
                <a:cs typeface="Courier"/>
              </a:rPr>
              <a:t>R, </a:t>
            </a:r>
            <a:r>
              <a:rPr lang="en-US" dirty="0">
                <a:latin typeface="Courier"/>
                <a:cs typeface="Courier"/>
              </a:rPr>
              <a:t>1&gt;</a:t>
            </a:r>
          </a:p>
          <a:p>
            <a:r>
              <a:rPr lang="en-US" dirty="0">
                <a:latin typeface="Courier"/>
                <a:cs typeface="Courier"/>
              </a:rPr>
              <a:t>&lt;0, b, b, </a:t>
            </a:r>
            <a:r>
              <a:rPr lang="en-US" dirty="0" smtClean="0">
                <a:latin typeface="Courier"/>
                <a:cs typeface="Courier"/>
              </a:rPr>
              <a:t>R, </a:t>
            </a:r>
            <a:r>
              <a:rPr lang="en-US" dirty="0">
                <a:latin typeface="Courier"/>
                <a:cs typeface="Courier"/>
              </a:rPr>
              <a:t>R&gt;</a:t>
            </a:r>
          </a:p>
          <a:p>
            <a:r>
              <a:rPr lang="en-US" dirty="0" smtClean="0">
                <a:latin typeface="Courier"/>
                <a:cs typeface="Courier"/>
              </a:rPr>
              <a:t>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&lt;1, 0, 0, </a:t>
            </a:r>
            <a:r>
              <a:rPr lang="en-US" dirty="0" smtClean="0">
                <a:latin typeface="Courier"/>
                <a:cs typeface="Courier"/>
              </a:rPr>
              <a:t>L, </a:t>
            </a:r>
            <a:r>
              <a:rPr lang="en-US" dirty="0">
                <a:latin typeface="Courier"/>
                <a:cs typeface="Courier"/>
              </a:rPr>
              <a:t>0&gt;</a:t>
            </a:r>
          </a:p>
          <a:p>
            <a:r>
              <a:rPr lang="en-US" dirty="0">
                <a:latin typeface="Courier"/>
                <a:cs typeface="Courier"/>
              </a:rPr>
              <a:t>&lt;1, 1, 1, </a:t>
            </a:r>
            <a:r>
              <a:rPr lang="en-US" dirty="0" smtClean="0">
                <a:latin typeface="Courier"/>
                <a:cs typeface="Courier"/>
              </a:rPr>
              <a:t>L, </a:t>
            </a:r>
            <a:r>
              <a:rPr lang="en-US" dirty="0">
                <a:latin typeface="Courier"/>
                <a:cs typeface="Courier"/>
              </a:rPr>
              <a:t>0&gt;</a:t>
            </a:r>
          </a:p>
          <a:p>
            <a:r>
              <a:rPr lang="en-US" dirty="0">
                <a:latin typeface="Courier"/>
                <a:cs typeface="Courier"/>
              </a:rPr>
              <a:t>&lt;1, b, b, </a:t>
            </a:r>
            <a:r>
              <a:rPr lang="en-US" dirty="0" smtClean="0">
                <a:latin typeface="Courier"/>
                <a:cs typeface="Courier"/>
              </a:rPr>
              <a:t>L, </a:t>
            </a:r>
            <a:r>
              <a:rPr lang="en-US" dirty="0">
                <a:latin typeface="Courier"/>
                <a:cs typeface="Courier"/>
              </a:rPr>
              <a:t>0&gt;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93103" y="3534168"/>
            <a:ext cx="240101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# Alphabet</a:t>
            </a:r>
          </a:p>
          <a:p>
            <a:r>
              <a:rPr lang="en-US" dirty="0">
                <a:latin typeface="Courier"/>
                <a:cs typeface="Courier"/>
              </a:rPr>
              <a:t>{0, 1, b}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# Blank</a:t>
            </a:r>
          </a:p>
          <a:p>
            <a:r>
              <a:rPr lang="en-US" dirty="0">
                <a:latin typeface="Courier"/>
                <a:cs typeface="Courier"/>
              </a:rPr>
              <a:t>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# Input alphabet</a:t>
            </a:r>
          </a:p>
          <a:p>
            <a:r>
              <a:rPr lang="en-US" dirty="0">
                <a:latin typeface="Courier"/>
                <a:cs typeface="Courier"/>
              </a:rPr>
              <a:t>{0, 1}</a:t>
            </a:r>
          </a:p>
          <a:p>
            <a:endParaRPr lang="en-US" dirty="0"/>
          </a:p>
        </p:txBody>
      </p:sp>
      <p:pic>
        <p:nvPicPr>
          <p:cNvPr id="7" name="Picture 6" descr="negator_def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7" r="10022" b="70177"/>
          <a:stretch/>
        </p:blipFill>
        <p:spPr>
          <a:xfrm>
            <a:off x="457200" y="3392789"/>
            <a:ext cx="2536819" cy="2014712"/>
          </a:xfrm>
          <a:prstGeom prst="rect">
            <a:avLst/>
          </a:prstGeom>
        </p:spPr>
      </p:pic>
      <p:pic>
        <p:nvPicPr>
          <p:cNvPr id="8" name="Picture 7" descr="negator_def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7" t="32012" r="10022" b="38165"/>
          <a:stretch/>
        </p:blipFill>
        <p:spPr>
          <a:xfrm>
            <a:off x="3303590" y="3392790"/>
            <a:ext cx="2536820" cy="2014711"/>
          </a:xfrm>
          <a:prstGeom prst="rect">
            <a:avLst/>
          </a:prstGeom>
        </p:spPr>
      </p:pic>
      <p:pic>
        <p:nvPicPr>
          <p:cNvPr id="9" name="Picture 8" descr="negator_def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7" t="64117" r="10022" b="6060"/>
          <a:stretch/>
        </p:blipFill>
        <p:spPr>
          <a:xfrm>
            <a:off x="6149980" y="3392789"/>
            <a:ext cx="2536820" cy="201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4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9|1.4|0.3|1.4|1.7|12|5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heme/theme1.xml><?xml version="1.0" encoding="utf-8"?>
<a:theme xmlns:a="http://schemas.openxmlformats.org/drawingml/2006/main" name=" Black ">
  <a:themeElements>
    <a:clrScheme name="Custom 3">
      <a:dk1>
        <a:sysClr val="windowText" lastClr="000000"/>
      </a:dk1>
      <a:lt1>
        <a:srgbClr val="999999"/>
      </a:lt1>
      <a:dk2>
        <a:srgbClr val="000000"/>
      </a:dk2>
      <a:lt2>
        <a:srgbClr val="999999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740</TotalTime>
  <Words>833</Words>
  <Application>Microsoft Macintosh PowerPoint</Application>
  <PresentationFormat>On-screen Show (4:3)</PresentationFormat>
  <Paragraphs>126</Paragraphs>
  <Slides>22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 Black </vt:lpstr>
      <vt:lpstr>THE TURING MACHINE</vt:lpstr>
      <vt:lpstr>Hilbert’s dream</vt:lpstr>
      <vt:lpstr>Formally…</vt:lpstr>
      <vt:lpstr>Hilbert’s dream</vt:lpstr>
      <vt:lpstr>Problem with the “Decision Problem”</vt:lpstr>
      <vt:lpstr>Alan Turing’s solution:</vt:lpstr>
      <vt:lpstr>Defining a Turing Machine</vt:lpstr>
      <vt:lpstr>Operation of a Turing Machine</vt:lpstr>
      <vt:lpstr>Example: Negator</vt:lpstr>
      <vt:lpstr>Example: Negator</vt:lpstr>
      <vt:lpstr>Example: Binary copy</vt:lpstr>
      <vt:lpstr>Example: Binary copy</vt:lpstr>
      <vt:lpstr>Turing Machines are fundamental</vt:lpstr>
      <vt:lpstr>Decidability revisited</vt:lpstr>
      <vt:lpstr>Universal Turing Machines and the Halting Problem</vt:lpstr>
      <vt:lpstr>Decidability of the Halting Problem (proof sketch)</vt:lpstr>
      <vt:lpstr>Decidability of the Halting Problem (proof sketch)</vt:lpstr>
      <vt:lpstr>Conclusion: Hilbert is very sad</vt:lpstr>
      <vt:lpstr>One more thing…</vt:lpstr>
      <vt:lpstr>Digital physics and information</vt:lpstr>
      <vt:lpstr>Get creative</vt:lpstr>
      <vt:lpstr>Sources</vt:lpstr>
    </vt:vector>
  </TitlesOfParts>
  <Company>University of British Columbia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TURING MACHINE</dc:title>
  <dc:creator>Dilyn Fullerton</dc:creator>
  <cp:lastModifiedBy>Dilyn Fullerton</cp:lastModifiedBy>
  <cp:revision>66</cp:revision>
  <dcterms:created xsi:type="dcterms:W3CDTF">2015-11-30T06:36:08Z</dcterms:created>
  <dcterms:modified xsi:type="dcterms:W3CDTF">2015-12-03T06:48:56Z</dcterms:modified>
</cp:coreProperties>
</file>

<file path=docProps/thumbnail.jpeg>
</file>